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8BECF9"/>
    <a:srgbClr val="A2AEE2"/>
    <a:srgbClr val="6699FF"/>
    <a:srgbClr val="3333CC"/>
    <a:srgbClr val="0066CC"/>
    <a:srgbClr val="3366FF"/>
    <a:srgbClr val="00CCFF"/>
    <a:srgbClr val="0000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9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81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1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17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88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6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0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1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1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4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E67E0-1CD6-457A-A72B-3C65F52597E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93955-1D83-4E4C-8F68-2C4D7AD08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3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What, how, who and why"/>
          <p:cNvGrpSpPr/>
          <p:nvPr/>
        </p:nvGrpSpPr>
        <p:grpSpPr>
          <a:xfrm>
            <a:off x="362902" y="734210"/>
            <a:ext cx="11631613" cy="5300786"/>
            <a:chOff x="380319" y="1239307"/>
            <a:chExt cx="11631613" cy="5300786"/>
          </a:xfrm>
        </p:grpSpPr>
        <p:grpSp>
          <p:nvGrpSpPr>
            <p:cNvPr id="37" name="Group 36"/>
            <p:cNvGrpSpPr/>
            <p:nvPr/>
          </p:nvGrpSpPr>
          <p:grpSpPr>
            <a:xfrm>
              <a:off x="473892" y="1674577"/>
              <a:ext cx="11538040" cy="4865516"/>
              <a:chOff x="433252" y="1679657"/>
              <a:chExt cx="11538040" cy="4865516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33252" y="3010442"/>
                <a:ext cx="11538040" cy="764720"/>
                <a:chOff x="452846" y="3842110"/>
                <a:chExt cx="11538040" cy="764720"/>
              </a:xfrm>
            </p:grpSpPr>
            <p:sp>
              <p:nvSpPr>
                <p:cNvPr id="6" name="Pentagon 5" title="Risk stratification"/>
                <p:cNvSpPr/>
                <p:nvPr/>
              </p:nvSpPr>
              <p:spPr>
                <a:xfrm>
                  <a:off x="452846" y="3849185"/>
                  <a:ext cx="2429691" cy="757645"/>
                </a:xfrm>
                <a:prstGeom prst="homePlate">
                  <a:avLst/>
                </a:prstGeom>
                <a:solidFill>
                  <a:srgbClr val="0033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Risk stratification</a:t>
                  </a:r>
                </a:p>
              </p:txBody>
            </p:sp>
            <p:sp>
              <p:nvSpPr>
                <p:cNvPr id="7" name="Chevron 6" title="Preventive intervention"/>
                <p:cNvSpPr/>
                <p:nvPr/>
              </p:nvSpPr>
              <p:spPr>
                <a:xfrm>
                  <a:off x="2660602" y="3866601"/>
                  <a:ext cx="2516778" cy="714103"/>
                </a:xfrm>
                <a:prstGeom prst="chevron">
                  <a:avLst/>
                </a:prstGeom>
                <a:solidFill>
                  <a:srgbClr val="0066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bg1"/>
                      </a:solidFill>
                    </a:rPr>
                    <a:t>Preventive intervention</a:t>
                  </a:r>
                </a:p>
              </p:txBody>
            </p:sp>
            <p:sp>
              <p:nvSpPr>
                <p:cNvPr id="8" name="Chevron 7" title="Early detection and diagnosis"/>
                <p:cNvSpPr/>
                <p:nvPr/>
              </p:nvSpPr>
              <p:spPr>
                <a:xfrm>
                  <a:off x="4981302" y="3866601"/>
                  <a:ext cx="2638153" cy="714103"/>
                </a:xfrm>
                <a:prstGeom prst="chevron">
                  <a:avLst/>
                </a:prstGeom>
                <a:solidFill>
                  <a:srgbClr val="6699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bg1"/>
                      </a:solidFill>
                    </a:rPr>
                    <a:t>Early detection and diagnosis</a:t>
                  </a:r>
                </a:p>
              </p:txBody>
            </p:sp>
            <p:sp>
              <p:nvSpPr>
                <p:cNvPr id="9" name="Chevron 8" title="Early phase clinical trials"/>
                <p:cNvSpPr/>
                <p:nvPr/>
              </p:nvSpPr>
              <p:spPr>
                <a:xfrm>
                  <a:off x="7427865" y="3859527"/>
                  <a:ext cx="2290355" cy="714103"/>
                </a:xfrm>
                <a:prstGeom prst="chevron">
                  <a:avLst/>
                </a:prstGeom>
                <a:solidFill>
                  <a:srgbClr val="99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tx1"/>
                      </a:solidFill>
                    </a:rPr>
                    <a:t>Early phase clinical trials</a:t>
                  </a:r>
                </a:p>
              </p:txBody>
            </p:sp>
            <p:sp>
              <p:nvSpPr>
                <p:cNvPr id="10" name="Chevron 9" title="Improved standard of care"/>
                <p:cNvSpPr/>
                <p:nvPr/>
              </p:nvSpPr>
              <p:spPr>
                <a:xfrm>
                  <a:off x="9552488" y="3842110"/>
                  <a:ext cx="2438398" cy="714103"/>
                </a:xfrm>
                <a:prstGeom prst="chevron">
                  <a:avLst/>
                </a:prstGeom>
                <a:solidFill>
                  <a:srgbClr val="00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tx1"/>
                      </a:solidFill>
                    </a:rPr>
                    <a:t>Improved standard of care</a:t>
                  </a:r>
                </a:p>
              </p:txBody>
            </p:sp>
          </p:grpSp>
          <p:sp>
            <p:nvSpPr>
              <p:cNvPr id="16" name="Rounded Rectangle 15" title="Understanding who will benefit from targeted interventions"/>
              <p:cNvSpPr/>
              <p:nvPr/>
            </p:nvSpPr>
            <p:spPr>
              <a:xfrm>
                <a:off x="494075" y="1679657"/>
                <a:ext cx="4214949" cy="975360"/>
              </a:xfrm>
              <a:prstGeom prst="roundRect">
                <a:avLst/>
              </a:prstGeom>
              <a:noFill/>
              <a:ln w="508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Understanding who will benefit from targeted interventions</a:t>
                </a:r>
              </a:p>
            </p:txBody>
          </p:sp>
          <p:sp>
            <p:nvSpPr>
              <p:cNvPr id="18" name="Rounded Rectangle 17" title="Healthy individuals and individuals at high risk of disease"/>
              <p:cNvSpPr/>
              <p:nvPr/>
            </p:nvSpPr>
            <p:spPr>
              <a:xfrm>
                <a:off x="461553" y="4142692"/>
                <a:ext cx="4241076" cy="957944"/>
              </a:xfrm>
              <a:prstGeom prst="roundRect">
                <a:avLst/>
              </a:prstGeom>
              <a:noFill/>
              <a:ln w="508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Healthy individuals and individuals at high risk of disease</a:t>
                </a:r>
              </a:p>
            </p:txBody>
          </p:sp>
          <p:sp>
            <p:nvSpPr>
              <p:cNvPr id="19" name="Rounded Rectangle 18" title="Individuals with occult disease"/>
              <p:cNvSpPr/>
              <p:nvPr/>
            </p:nvSpPr>
            <p:spPr>
              <a:xfrm>
                <a:off x="4885511" y="4142692"/>
                <a:ext cx="2474866" cy="957944"/>
              </a:xfrm>
              <a:prstGeom prst="roundRect">
                <a:avLst/>
              </a:prstGeom>
              <a:noFill/>
              <a:ln w="50800">
                <a:solidFill>
                  <a:srgbClr val="66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Individuals with occult disease</a:t>
                </a:r>
              </a:p>
            </p:txBody>
          </p:sp>
          <p:sp>
            <p:nvSpPr>
              <p:cNvPr id="20" name="Rounded Rectangle 19" title="Discovering new disease markers and therapeutic targets"/>
              <p:cNvSpPr/>
              <p:nvPr/>
            </p:nvSpPr>
            <p:spPr>
              <a:xfrm>
                <a:off x="4885511" y="1680254"/>
                <a:ext cx="2474866" cy="957944"/>
              </a:xfrm>
              <a:prstGeom prst="roundRect">
                <a:avLst/>
              </a:prstGeom>
              <a:noFill/>
              <a:ln w="50800">
                <a:solidFill>
                  <a:srgbClr val="66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Discovering new disease markers and therapeutic targets</a:t>
                </a:r>
              </a:p>
            </p:txBody>
          </p:sp>
          <p:sp>
            <p:nvSpPr>
              <p:cNvPr id="21" name="Rounded Rectangle 20" title="Testing new treatments and interventions in people who will benefit most"/>
              <p:cNvSpPr/>
              <p:nvPr/>
            </p:nvSpPr>
            <p:spPr>
              <a:xfrm>
                <a:off x="7483518" y="1688365"/>
                <a:ext cx="4430213" cy="957944"/>
              </a:xfrm>
              <a:prstGeom prst="roundRect">
                <a:avLst/>
              </a:prstGeom>
              <a:noFill/>
              <a:ln w="508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Testing new treatments and interventions in people who will benefit most</a:t>
                </a:r>
              </a:p>
            </p:txBody>
          </p:sp>
          <p:sp>
            <p:nvSpPr>
              <p:cNvPr id="22" name="Rounded Rectangle 21" title="Individuals with established disease "/>
              <p:cNvSpPr/>
              <p:nvPr/>
            </p:nvSpPr>
            <p:spPr>
              <a:xfrm>
                <a:off x="7506788" y="4142692"/>
                <a:ext cx="4389937" cy="957944"/>
              </a:xfrm>
              <a:prstGeom prst="roundRect">
                <a:avLst/>
              </a:prstGeom>
              <a:noFill/>
              <a:ln w="508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Individuals with established disease </a:t>
                </a:r>
              </a:p>
            </p:txBody>
          </p:sp>
          <p:sp>
            <p:nvSpPr>
              <p:cNvPr id="23" name="Down Arrow 22"/>
              <p:cNvSpPr/>
              <p:nvPr/>
            </p:nvSpPr>
            <p:spPr>
              <a:xfrm>
                <a:off x="2398393" y="2644678"/>
                <a:ext cx="314325" cy="330914"/>
              </a:xfrm>
              <a:prstGeom prst="downArrow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Down Arrow 23"/>
              <p:cNvSpPr/>
              <p:nvPr/>
            </p:nvSpPr>
            <p:spPr>
              <a:xfrm>
                <a:off x="5956256" y="2645620"/>
                <a:ext cx="314325" cy="330914"/>
              </a:xfrm>
              <a:prstGeom prst="downArrow">
                <a:avLst/>
              </a:prstGeom>
              <a:solidFill>
                <a:srgbClr val="66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Down Arrow 24"/>
              <p:cNvSpPr/>
              <p:nvPr/>
            </p:nvSpPr>
            <p:spPr>
              <a:xfrm>
                <a:off x="9550313" y="2637518"/>
                <a:ext cx="314325" cy="330914"/>
              </a:xfrm>
              <a:prstGeom prst="downArrow">
                <a:avLst/>
              </a:prstGeom>
              <a:solidFill>
                <a:srgbClr val="996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Down Arrow 25"/>
              <p:cNvSpPr/>
              <p:nvPr/>
            </p:nvSpPr>
            <p:spPr>
              <a:xfrm>
                <a:off x="2398393" y="3808103"/>
                <a:ext cx="314325" cy="330914"/>
              </a:xfrm>
              <a:prstGeom prst="downArrow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own Arrow 26"/>
              <p:cNvSpPr/>
              <p:nvPr/>
            </p:nvSpPr>
            <p:spPr>
              <a:xfrm>
                <a:off x="5956256" y="3784761"/>
                <a:ext cx="314325" cy="330914"/>
              </a:xfrm>
              <a:prstGeom prst="downArrow">
                <a:avLst/>
              </a:prstGeom>
              <a:solidFill>
                <a:srgbClr val="66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Down Arrow 27"/>
              <p:cNvSpPr/>
              <p:nvPr/>
            </p:nvSpPr>
            <p:spPr>
              <a:xfrm>
                <a:off x="9541463" y="3797626"/>
                <a:ext cx="314325" cy="330914"/>
              </a:xfrm>
              <a:prstGeom prst="downArrow">
                <a:avLst/>
              </a:prstGeom>
              <a:solidFill>
                <a:srgbClr val="996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433252" y="5777881"/>
                <a:ext cx="11538040" cy="767292"/>
                <a:chOff x="452846" y="3868235"/>
                <a:chExt cx="11538040" cy="767292"/>
              </a:xfrm>
            </p:grpSpPr>
            <p:sp>
              <p:nvSpPr>
                <p:cNvPr id="30" name="Pentagon 29" title="Prevent disease and over-treatment"/>
                <p:cNvSpPr/>
                <p:nvPr/>
              </p:nvSpPr>
              <p:spPr>
                <a:xfrm>
                  <a:off x="452846" y="3877882"/>
                  <a:ext cx="3196542" cy="757645"/>
                </a:xfrm>
                <a:prstGeom prst="homePlate">
                  <a:avLst/>
                </a:prstGeom>
                <a:solidFill>
                  <a:srgbClr val="0033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/>
                    <a:t>Prevent disease and over-treatment</a:t>
                  </a:r>
                </a:p>
              </p:txBody>
            </p:sp>
            <p:sp>
              <p:nvSpPr>
                <p:cNvPr id="31" name="Chevron 30" title="Improve clinical outcomes"/>
                <p:cNvSpPr/>
                <p:nvPr/>
              </p:nvSpPr>
              <p:spPr>
                <a:xfrm>
                  <a:off x="3531721" y="3892727"/>
                  <a:ext cx="2425256" cy="714103"/>
                </a:xfrm>
                <a:prstGeom prst="chevron">
                  <a:avLst/>
                </a:prstGeom>
                <a:solidFill>
                  <a:srgbClr val="0066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bg1"/>
                      </a:solidFill>
                    </a:rPr>
                    <a:t>Improve clinical outcomes</a:t>
                  </a:r>
                </a:p>
              </p:txBody>
            </p:sp>
            <p:sp>
              <p:nvSpPr>
                <p:cNvPr id="32" name="Chevron 31" title="Enhance societal well-being"/>
                <p:cNvSpPr/>
                <p:nvPr/>
              </p:nvSpPr>
              <p:spPr>
                <a:xfrm>
                  <a:off x="5864067" y="3880542"/>
                  <a:ext cx="3196452" cy="714103"/>
                </a:xfrm>
                <a:prstGeom prst="chevron">
                  <a:avLst/>
                </a:prstGeom>
                <a:solidFill>
                  <a:srgbClr val="6699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bg1"/>
                      </a:solidFill>
                    </a:rPr>
                    <a:t>Enhance societal well-being</a:t>
                  </a:r>
                </a:p>
              </p:txBody>
            </p:sp>
            <p:sp>
              <p:nvSpPr>
                <p:cNvPr id="34" name="Chevron 33" title="Re-balance health economics"/>
                <p:cNvSpPr/>
                <p:nvPr/>
              </p:nvSpPr>
              <p:spPr>
                <a:xfrm>
                  <a:off x="8963569" y="3868235"/>
                  <a:ext cx="3027317" cy="714103"/>
                </a:xfrm>
                <a:prstGeom prst="chevron">
                  <a:avLst/>
                </a:prstGeom>
                <a:solidFill>
                  <a:srgbClr val="00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 dirty="0">
                      <a:solidFill>
                        <a:schemeClr val="tx1"/>
                      </a:solidFill>
                    </a:rPr>
                    <a:t>Re-balance health economics</a:t>
                  </a:r>
                </a:p>
              </p:txBody>
            </p:sp>
          </p:grpSp>
          <p:sp>
            <p:nvSpPr>
              <p:cNvPr id="35" name="Down Arrow Callout 34"/>
              <p:cNvSpPr/>
              <p:nvPr/>
            </p:nvSpPr>
            <p:spPr>
              <a:xfrm>
                <a:off x="433252" y="5166574"/>
                <a:ext cx="11463473" cy="338064"/>
              </a:xfrm>
              <a:prstGeom prst="downArrowCallout">
                <a:avLst/>
              </a:prstGeom>
              <a:gradFill flip="none" rotWithShape="1">
                <a:gsLst>
                  <a:gs pos="0">
                    <a:srgbClr val="3333CC"/>
                  </a:gs>
                  <a:gs pos="34000">
                    <a:srgbClr val="3366FF"/>
                  </a:gs>
                  <a:gs pos="64000">
                    <a:srgbClr val="6699FF"/>
                  </a:gs>
                  <a:gs pos="100000">
                    <a:srgbClr val="00CCFF"/>
                  </a:gs>
                </a:gsLst>
                <a:lin ang="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Down Arrow 35"/>
              <p:cNvSpPr/>
              <p:nvPr/>
            </p:nvSpPr>
            <p:spPr>
              <a:xfrm>
                <a:off x="5993219" y="5388257"/>
                <a:ext cx="341541" cy="330914"/>
              </a:xfrm>
              <a:prstGeom prst="downArrow">
                <a:avLst/>
              </a:prstGeom>
              <a:solidFill>
                <a:srgbClr val="6699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380319" y="1239307"/>
              <a:ext cx="7673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002060"/>
                  </a:solidFill>
                </a:rPr>
                <a:t>What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8501" y="2647863"/>
              <a:ext cx="6746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3333CC"/>
                  </a:solidFill>
                </a:rPr>
                <a:t>How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8510" y="3771765"/>
              <a:ext cx="6928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6699FF"/>
                  </a:solidFill>
                </a:rPr>
                <a:t>Who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8510" y="5413267"/>
              <a:ext cx="672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</a:rPr>
                <a:t>Why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36856" y="-1583823"/>
            <a:ext cx="9144000" cy="23876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What is Precision Health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0791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 descr="Unmet clinical need"/>
          <p:cNvGrpSpPr/>
          <p:nvPr/>
        </p:nvGrpSpPr>
        <p:grpSpPr>
          <a:xfrm>
            <a:off x="659717" y="-210672"/>
            <a:ext cx="11062531" cy="7319205"/>
            <a:chOff x="659717" y="-210672"/>
            <a:chExt cx="11062531" cy="7319205"/>
          </a:xfrm>
        </p:grpSpPr>
        <p:grpSp>
          <p:nvGrpSpPr>
            <p:cNvPr id="32" name="Group 31"/>
            <p:cNvGrpSpPr/>
            <p:nvPr/>
          </p:nvGrpSpPr>
          <p:grpSpPr>
            <a:xfrm>
              <a:off x="1983916" y="-210672"/>
              <a:ext cx="9738332" cy="7319205"/>
              <a:chOff x="1853287" y="-149712"/>
              <a:chExt cx="9738332" cy="7319205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6043060" y="-149712"/>
                <a:ext cx="1185372" cy="1636875"/>
                <a:chOff x="6043060" y="-149712"/>
                <a:chExt cx="1185372" cy="1636875"/>
              </a:xfrm>
            </p:grpSpPr>
            <p:sp>
              <p:nvSpPr>
                <p:cNvPr id="65" name="Arc 64"/>
                <p:cNvSpPr/>
                <p:nvPr/>
              </p:nvSpPr>
              <p:spPr>
                <a:xfrm rot="7276663">
                  <a:off x="5724685" y="168663"/>
                  <a:ext cx="1636875" cy="1000125"/>
                </a:xfrm>
                <a:prstGeom prst="arc">
                  <a:avLst/>
                </a:prstGeom>
                <a:ln w="79375">
                  <a:solidFill>
                    <a:srgbClr val="66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Isosceles Triangle 65"/>
                <p:cNvSpPr/>
                <p:nvPr/>
              </p:nvSpPr>
              <p:spPr>
                <a:xfrm rot="2100636">
                  <a:off x="6865666" y="599998"/>
                  <a:ext cx="362766" cy="391868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 rot="10800000">
                <a:off x="4937025" y="5567102"/>
                <a:ext cx="1160025" cy="1602391"/>
                <a:chOff x="6043060" y="-149712"/>
                <a:chExt cx="1185372" cy="1636875"/>
              </a:xfrm>
            </p:grpSpPr>
            <p:sp>
              <p:nvSpPr>
                <p:cNvPr id="63" name="Arc 62"/>
                <p:cNvSpPr/>
                <p:nvPr/>
              </p:nvSpPr>
              <p:spPr>
                <a:xfrm rot="7276663">
                  <a:off x="5724685" y="168663"/>
                  <a:ext cx="1636875" cy="1000125"/>
                </a:xfrm>
                <a:prstGeom prst="arc">
                  <a:avLst/>
                </a:prstGeom>
                <a:ln w="79375">
                  <a:solidFill>
                    <a:srgbClr val="66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Isosceles Triangle 63"/>
                <p:cNvSpPr/>
                <p:nvPr/>
              </p:nvSpPr>
              <p:spPr>
                <a:xfrm rot="2100636">
                  <a:off x="6865666" y="599998"/>
                  <a:ext cx="362766" cy="391868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1853287" y="301783"/>
                <a:ext cx="9738332" cy="6466681"/>
                <a:chOff x="1853287" y="301783"/>
                <a:chExt cx="9738332" cy="6466681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3294808" y="1409698"/>
                  <a:ext cx="5531406" cy="4219575"/>
                </a:xfrm>
                <a:prstGeom prst="ellipse">
                  <a:avLst/>
                </a:prstGeom>
                <a:noFill/>
                <a:ln w="88900">
                  <a:solidFill>
                    <a:srgbClr val="66CC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8" name="Group 37"/>
                <p:cNvGrpSpPr/>
                <p:nvPr/>
              </p:nvGrpSpPr>
              <p:grpSpPr>
                <a:xfrm>
                  <a:off x="1855321" y="1154408"/>
                  <a:ext cx="2619375" cy="1400175"/>
                  <a:chOff x="2560299" y="1302364"/>
                  <a:chExt cx="2619375" cy="1400175"/>
                </a:xfrm>
              </p:grpSpPr>
              <p:sp>
                <p:nvSpPr>
                  <p:cNvPr id="61" name="Rounded Rectangle 60"/>
                  <p:cNvSpPr/>
                  <p:nvPr/>
                </p:nvSpPr>
                <p:spPr>
                  <a:xfrm>
                    <a:off x="2560299" y="1302364"/>
                    <a:ext cx="2619375" cy="1400175"/>
                  </a:xfrm>
                  <a:prstGeom prst="roundRect">
                    <a:avLst/>
                  </a:prstGeom>
                  <a:solidFill>
                    <a:srgbClr val="99CCFF"/>
                  </a:solidFill>
                  <a:ln w="412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" name="TextBox 61" title="Discovery science informs on disease biology and pathophysiology"/>
                  <p:cNvSpPr txBox="1"/>
                  <p:nvPr/>
                </p:nvSpPr>
                <p:spPr>
                  <a:xfrm>
                    <a:off x="2851367" y="1402288"/>
                    <a:ext cx="2037240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b="1" dirty="0"/>
                      <a:t>Discovery science informs on disease biology and pathophysiology</a:t>
                    </a:r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7516526" y="1184084"/>
                  <a:ext cx="2619375" cy="1400175"/>
                  <a:chOff x="7614425" y="1581148"/>
                  <a:chExt cx="2619375" cy="1400175"/>
                </a:xfrm>
              </p:grpSpPr>
              <p:sp>
                <p:nvSpPr>
                  <p:cNvPr id="59" name="Rounded Rectangle 58"/>
                  <p:cNvSpPr/>
                  <p:nvPr/>
                </p:nvSpPr>
                <p:spPr>
                  <a:xfrm>
                    <a:off x="7614425" y="1581148"/>
                    <a:ext cx="2619375" cy="1400175"/>
                  </a:xfrm>
                  <a:prstGeom prst="roundRect">
                    <a:avLst/>
                  </a:prstGeom>
                  <a:solidFill>
                    <a:srgbClr val="E1F4FF"/>
                  </a:solidFill>
                  <a:ln w="412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" name="TextBox 59" title="Drives targeted therapeutic and precision medicine discovery"/>
                  <p:cNvSpPr txBox="1"/>
                  <p:nvPr/>
                </p:nvSpPr>
                <p:spPr>
                  <a:xfrm>
                    <a:off x="7735524" y="1681072"/>
                    <a:ext cx="2377179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b="1" dirty="0"/>
                      <a:t>Drives targeted therapeutic and precision medicine discovery</a:t>
                    </a:r>
                  </a:p>
                </p:txBody>
              </p:sp>
            </p:grpSp>
            <p:grpSp>
              <p:nvGrpSpPr>
                <p:cNvPr id="40" name="Group 39"/>
                <p:cNvGrpSpPr/>
                <p:nvPr/>
              </p:nvGrpSpPr>
              <p:grpSpPr>
                <a:xfrm>
                  <a:off x="7516526" y="4614027"/>
                  <a:ext cx="2619375" cy="1400175"/>
                  <a:chOff x="8401255" y="4705593"/>
                  <a:chExt cx="2619375" cy="1400175"/>
                </a:xfrm>
                <a:solidFill>
                  <a:srgbClr val="00B0F0"/>
                </a:solidFill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8401255" y="4705593"/>
                    <a:ext cx="2619375" cy="1400175"/>
                  </a:xfrm>
                  <a:prstGeom prst="roundRect">
                    <a:avLst/>
                  </a:prstGeom>
                  <a:grpFill/>
                  <a:ln w="412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" name="TextBox 55" title="Novel targeted interventions translated to the clinic"/>
                  <p:cNvSpPr txBox="1"/>
                  <p:nvPr/>
                </p:nvSpPr>
                <p:spPr>
                  <a:xfrm>
                    <a:off x="8522616" y="4889761"/>
                    <a:ext cx="2319174" cy="923330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b="1" dirty="0"/>
                      <a:t>Novel targeted interventions translated to the clinic</a:t>
                    </a:r>
                  </a:p>
                </p:txBody>
              </p: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1853287" y="4579546"/>
                  <a:ext cx="2619375" cy="1400175"/>
                  <a:chOff x="2560299" y="1302364"/>
                  <a:chExt cx="2619375" cy="1400175"/>
                </a:xfrm>
              </p:grpSpPr>
              <p:sp>
                <p:nvSpPr>
                  <p:cNvPr id="53" name="Rounded Rectangle 52"/>
                  <p:cNvSpPr/>
                  <p:nvPr/>
                </p:nvSpPr>
                <p:spPr>
                  <a:xfrm>
                    <a:off x="2560299" y="1302364"/>
                    <a:ext cx="2619375" cy="1400175"/>
                  </a:xfrm>
                  <a:prstGeom prst="roundRect">
                    <a:avLst/>
                  </a:prstGeom>
                  <a:solidFill>
                    <a:srgbClr val="AFE4FF"/>
                  </a:solidFill>
                  <a:ln w="412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" name="TextBox 53" title="Clinical efficacy informs on need for further refinement"/>
                  <p:cNvSpPr txBox="1"/>
                  <p:nvPr/>
                </p:nvSpPr>
                <p:spPr>
                  <a:xfrm>
                    <a:off x="2855179" y="1418793"/>
                    <a:ext cx="2037240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b="1" dirty="0"/>
                      <a:t>Clinical efficacy informs on need for further refinement</a:t>
                    </a:r>
                  </a:p>
                </p:txBody>
              </p:sp>
            </p:grpSp>
            <p:sp>
              <p:nvSpPr>
                <p:cNvPr id="42" name="TextBox 41"/>
                <p:cNvSpPr txBox="1"/>
                <p:nvPr/>
              </p:nvSpPr>
              <p:spPr>
                <a:xfrm>
                  <a:off x="4266920" y="2875088"/>
                  <a:ext cx="3710503" cy="1446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4400" b="1" dirty="0">
                      <a:solidFill>
                        <a:srgbClr val="002060"/>
                      </a:solidFill>
                    </a:rPr>
                    <a:t>Unmet Clinical </a:t>
                  </a:r>
                </a:p>
                <a:p>
                  <a:pPr algn="ctr"/>
                  <a:r>
                    <a:rPr lang="en-GB" sz="4400" b="1" dirty="0">
                      <a:solidFill>
                        <a:srgbClr val="002060"/>
                      </a:solidFill>
                    </a:rPr>
                    <a:t>Need</a:t>
                  </a:r>
                </a:p>
              </p:txBody>
            </p:sp>
            <p:sp>
              <p:nvSpPr>
                <p:cNvPr id="43" name="Isosceles Triangle 42"/>
                <p:cNvSpPr/>
                <p:nvPr/>
              </p:nvSpPr>
              <p:spPr>
                <a:xfrm rot="5400000">
                  <a:off x="5836098" y="1200148"/>
                  <a:ext cx="590550" cy="457200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Isosceles Triangle 43"/>
                <p:cNvSpPr/>
                <p:nvPr/>
              </p:nvSpPr>
              <p:spPr>
                <a:xfrm rot="10800000">
                  <a:off x="8534684" y="3252868"/>
                  <a:ext cx="590550" cy="457200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 rot="16200000">
                  <a:off x="5846477" y="5415060"/>
                  <a:ext cx="590550" cy="457200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Isosceles Triangle 45"/>
                <p:cNvSpPr/>
                <p:nvPr/>
              </p:nvSpPr>
              <p:spPr>
                <a:xfrm>
                  <a:off x="3035209" y="3284496"/>
                  <a:ext cx="590550" cy="457200"/>
                </a:xfrm>
                <a:prstGeom prst="triangle">
                  <a:avLst/>
                </a:prstGeom>
                <a:solidFill>
                  <a:srgbClr val="66C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7" name="Group 46"/>
                <p:cNvGrpSpPr/>
                <p:nvPr/>
              </p:nvGrpSpPr>
              <p:grpSpPr>
                <a:xfrm rot="3681981">
                  <a:off x="9089809" y="2885014"/>
                  <a:ext cx="1185372" cy="1636875"/>
                  <a:chOff x="6043060" y="-149712"/>
                  <a:chExt cx="1185372" cy="1636875"/>
                </a:xfrm>
              </p:grpSpPr>
              <p:sp>
                <p:nvSpPr>
                  <p:cNvPr id="51" name="Arc 50"/>
                  <p:cNvSpPr/>
                  <p:nvPr/>
                </p:nvSpPr>
                <p:spPr>
                  <a:xfrm rot="7276663">
                    <a:off x="5724685" y="168663"/>
                    <a:ext cx="1636875" cy="1000125"/>
                  </a:xfrm>
                  <a:prstGeom prst="arc">
                    <a:avLst/>
                  </a:prstGeom>
                  <a:ln w="79375">
                    <a:solidFill>
                      <a:srgbClr val="66CC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2" name="Isosceles Triangle 51"/>
                  <p:cNvSpPr/>
                  <p:nvPr/>
                </p:nvSpPr>
                <p:spPr>
                  <a:xfrm rot="2100636">
                    <a:off x="6865666" y="599998"/>
                    <a:ext cx="362766" cy="391868"/>
                  </a:xfrm>
                  <a:prstGeom prst="triangle">
                    <a:avLst/>
                  </a:prstGeom>
                  <a:solidFill>
                    <a:srgbClr val="66CC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6301604" y="301783"/>
                  <a:ext cx="21876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Improved biomarkers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9767945" y="3721017"/>
                  <a:ext cx="182367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Rational drug design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3611563" y="6399132"/>
                  <a:ext cx="28303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Early phase clinical trials</a:t>
                  </a:r>
                </a:p>
              </p:txBody>
            </p:sp>
          </p:grpSp>
        </p:grpSp>
        <p:grpSp>
          <p:nvGrpSpPr>
            <p:cNvPr id="70" name="Group 69"/>
            <p:cNvGrpSpPr/>
            <p:nvPr/>
          </p:nvGrpSpPr>
          <p:grpSpPr>
            <a:xfrm>
              <a:off x="659717" y="3273463"/>
              <a:ext cx="2905916" cy="978739"/>
              <a:chOff x="659717" y="3273463"/>
              <a:chExt cx="2905916" cy="978739"/>
            </a:xfrm>
          </p:grpSpPr>
          <p:sp>
            <p:nvSpPr>
              <p:cNvPr id="67" name="Arc 66"/>
              <p:cNvSpPr/>
              <p:nvPr/>
            </p:nvSpPr>
            <p:spPr>
              <a:xfrm rot="19428767">
                <a:off x="1963242" y="3273463"/>
                <a:ext cx="1602391" cy="978739"/>
              </a:xfrm>
              <a:prstGeom prst="arc">
                <a:avLst/>
              </a:prstGeom>
              <a:ln w="79375">
                <a:solidFill>
                  <a:srgbClr val="66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Isosceles Triangle 67"/>
              <p:cNvSpPr/>
              <p:nvPr/>
            </p:nvSpPr>
            <p:spPr>
              <a:xfrm rot="13726911">
                <a:off x="2193958" y="3298771"/>
                <a:ext cx="355009" cy="383613"/>
              </a:xfrm>
              <a:prstGeom prst="triangle">
                <a:avLst/>
              </a:prstGeom>
              <a:solidFill>
                <a:srgbClr val="66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59717" y="3547005"/>
                <a:ext cx="215735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Drives reverse translation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642" y="-257219"/>
            <a:ext cx="10515600" cy="1325563"/>
          </a:xfrm>
        </p:spPr>
        <p:txBody>
          <a:bodyPr>
            <a:normAutofit/>
          </a:bodyPr>
          <a:lstStyle/>
          <a:p>
            <a:r>
              <a:rPr lang="en-GB" sz="2400" dirty="0"/>
              <a:t>How do we deliver a Precision Health approach</a:t>
            </a:r>
            <a:r>
              <a:rPr lang="en-GB" sz="2400" dirty="0" smtClean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763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ebe2c2-6a97-406f-8ec3-65625b7c3354">
      <Terms xmlns="http://schemas.microsoft.com/office/infopath/2007/PartnerControls"/>
    </lcf76f155ced4ddcb4097134ff3c332f>
    <TaxCatchAll xmlns="a0af6a2b-fd02-4ac6-8dbe-cef0b8c78d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41463C43E4B940968A7CB5D147DEB5" ma:contentTypeVersion="16" ma:contentTypeDescription="Create a new document." ma:contentTypeScope="" ma:versionID="1e18326a837565722e4d89c940f51693">
  <xsd:schema xmlns:xsd="http://www.w3.org/2001/XMLSchema" xmlns:xs="http://www.w3.org/2001/XMLSchema" xmlns:p="http://schemas.microsoft.com/office/2006/metadata/properties" xmlns:ns2="4eebe2c2-6a97-406f-8ec3-65625b7c3354" xmlns:ns3="a0af6a2b-fd02-4ac6-8dbe-cef0b8c78d10" targetNamespace="http://schemas.microsoft.com/office/2006/metadata/properties" ma:root="true" ma:fieldsID="b38356b683c70712d4d107186f9e5f94" ns2:_="" ns3:_="">
    <xsd:import namespace="4eebe2c2-6a97-406f-8ec3-65625b7c3354"/>
    <xsd:import namespace="a0af6a2b-fd02-4ac6-8dbe-cef0b8c78d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be2c2-6a97-406f-8ec3-65625b7c33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023d89-6bf8-49d2-a6ae-99c0c7930f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f6a2b-fd02-4ac6-8dbe-cef0b8c78d1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13a9e6-04c7-4520-975a-aacfe77e402e}" ma:internalName="TaxCatchAll" ma:showField="CatchAllData" ma:web="a0af6a2b-fd02-4ac6-8dbe-cef0b8c78d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2336C0-26B8-4653-9EC6-DA1D03AD1354}">
  <ds:schemaRefs>
    <ds:schemaRef ds:uri="a0af6a2b-fd02-4ac6-8dbe-cef0b8c78d10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4eebe2c2-6a97-406f-8ec3-65625b7c3354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3BC17A1-9D43-4F0D-9B5E-FC1EDA6DC6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A72A7C-E414-4698-BA54-FCFD97BE5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ebe2c2-6a97-406f-8ec3-65625b7c3354"/>
    <ds:schemaRef ds:uri="a0af6a2b-fd02-4ac6-8dbe-cef0b8c78d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133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What is Precision Health</vt:lpstr>
      <vt:lpstr>How do we deliver a Precision Health approach?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Howells, Lynne (Dr.)</dc:creator>
  <cp:lastModifiedBy>Bird, Lauren H.</cp:lastModifiedBy>
  <cp:revision>26</cp:revision>
  <dcterms:created xsi:type="dcterms:W3CDTF">2022-08-19T15:46:47Z</dcterms:created>
  <dcterms:modified xsi:type="dcterms:W3CDTF">2022-09-20T12:15:47Z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0x010100E841463C43E4B940968A7CB5D147DEB5</vt:lpwstr>
  </property>
</Properties>
</file>